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1" r:id="rId5"/>
    <p:sldId id="258" r:id="rId6"/>
    <p:sldId id="262" r:id="rId7"/>
    <p:sldId id="259" r:id="rId8"/>
    <p:sldId id="277" r:id="rId9"/>
    <p:sldId id="266" r:id="rId10"/>
    <p:sldId id="267" r:id="rId11"/>
    <p:sldId id="263" r:id="rId12"/>
    <p:sldId id="264" r:id="rId13"/>
    <p:sldId id="268" r:id="rId14"/>
    <p:sldId id="265" r:id="rId15"/>
    <p:sldId id="269" r:id="rId16"/>
    <p:sldId id="270" r:id="rId17"/>
    <p:sldId id="278" r:id="rId18"/>
    <p:sldId id="271" r:id="rId19"/>
    <p:sldId id="275" r:id="rId20"/>
    <p:sldId id="272" r:id="rId21"/>
    <p:sldId id="276" r:id="rId22"/>
    <p:sldId id="273" r:id="rId23"/>
    <p:sldId id="274" r:id="rId24"/>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57" d="100"/>
          <a:sy n="57" d="100"/>
        </p:scale>
        <p:origin x="-78" y="-312"/>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pour modifier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p:txBody>
          <a:bodyPr/>
          <a:lstStyle/>
          <a:p>
            <a:fld id="{0BD21949-ABF0-445D-9AEB-26DDD91964FB}" type="datetimeFigureOut">
              <a:rPr lang="fr-FR" smtClean="0"/>
              <a:t>25/04/2023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899B9829-13CC-4D50-9E43-BC70DE3BC5F7}" type="slidenum">
              <a:rPr lang="fr-FR" smtClean="0"/>
              <a:t>‹N°›</a:t>
            </a:fld>
            <a:endParaRPr lang="fr-F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0BD21949-ABF0-445D-9AEB-26DDD91964FB}" type="datetimeFigureOut">
              <a:rPr lang="fr-FR" smtClean="0"/>
              <a:t>25/04/2023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899B9829-13CC-4D50-9E43-BC70DE3BC5F7}" type="slidenum">
              <a:rPr lang="fr-FR" smtClean="0"/>
              <a:t>‹N°›</a:t>
            </a:fld>
            <a:endParaRPr lang="fr-F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Cliquez pour modifier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0BD21949-ABF0-445D-9AEB-26DDD91964FB}" type="datetimeFigureOut">
              <a:rPr lang="fr-FR" smtClean="0"/>
              <a:t>25/04/2023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899B9829-13CC-4D50-9E43-BC70DE3BC5F7}" type="slidenum">
              <a:rPr lang="fr-FR" smtClean="0"/>
              <a:t>‹N°›</a:t>
            </a:fld>
            <a:endParaRPr lang="fr-F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0BD21949-ABF0-445D-9AEB-26DDD91964FB}" type="datetimeFigureOut">
              <a:rPr lang="fr-FR" smtClean="0"/>
              <a:t>25/04/2023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899B9829-13CC-4D50-9E43-BC70DE3BC5F7}" type="slidenum">
              <a:rPr lang="fr-FR" smtClean="0"/>
              <a:t>‹N°›</a:t>
            </a:fld>
            <a:endParaRPr lang="fr-F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Cliquez pour modifier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Cliquez pour modifier les styles du texte du masque</a:t>
            </a:r>
          </a:p>
        </p:txBody>
      </p:sp>
      <p:sp>
        <p:nvSpPr>
          <p:cNvPr id="4" name="Espace réservé de la date 3"/>
          <p:cNvSpPr>
            <a:spLocks noGrp="1"/>
          </p:cNvSpPr>
          <p:nvPr>
            <p:ph type="dt" sz="half" idx="10"/>
          </p:nvPr>
        </p:nvSpPr>
        <p:spPr/>
        <p:txBody>
          <a:bodyPr/>
          <a:lstStyle/>
          <a:p>
            <a:fld id="{0BD21949-ABF0-445D-9AEB-26DDD91964FB}" type="datetimeFigureOut">
              <a:rPr lang="fr-FR" smtClean="0"/>
              <a:t>25/04/2023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899B9829-13CC-4D50-9E43-BC70DE3BC5F7}" type="slidenum">
              <a:rPr lang="fr-FR" smtClean="0"/>
              <a:t>‹N°›</a:t>
            </a:fld>
            <a:endParaRPr lang="fr-F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0BD21949-ABF0-445D-9AEB-26DDD91964FB}" type="datetimeFigureOut">
              <a:rPr lang="fr-FR" smtClean="0"/>
              <a:t>25/04/2023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899B9829-13CC-4D50-9E43-BC70DE3BC5F7}" type="slidenum">
              <a:rPr lang="fr-FR" smtClean="0"/>
              <a:t>‹N°›</a:t>
            </a:fld>
            <a:endParaRPr lang="fr-F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Cliquez pour modifier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0BD21949-ABF0-445D-9AEB-26DDD91964FB}" type="datetimeFigureOut">
              <a:rPr lang="fr-FR" smtClean="0"/>
              <a:t>25/04/2023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899B9829-13CC-4D50-9E43-BC70DE3BC5F7}" type="slidenum">
              <a:rPr lang="fr-FR" smtClean="0"/>
              <a:t>‹N°›</a:t>
            </a:fld>
            <a:endParaRPr lang="fr-F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pour modifier le style du titre</a:t>
            </a:r>
            <a:endParaRPr lang="fr-FR"/>
          </a:p>
        </p:txBody>
      </p:sp>
      <p:sp>
        <p:nvSpPr>
          <p:cNvPr id="3" name="Espace réservé de la date 2"/>
          <p:cNvSpPr>
            <a:spLocks noGrp="1"/>
          </p:cNvSpPr>
          <p:nvPr>
            <p:ph type="dt" sz="half" idx="10"/>
          </p:nvPr>
        </p:nvSpPr>
        <p:spPr/>
        <p:txBody>
          <a:bodyPr/>
          <a:lstStyle/>
          <a:p>
            <a:fld id="{0BD21949-ABF0-445D-9AEB-26DDD91964FB}" type="datetimeFigureOut">
              <a:rPr lang="fr-FR" smtClean="0"/>
              <a:t>25/04/2023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899B9829-13CC-4D50-9E43-BC70DE3BC5F7}" type="slidenum">
              <a:rPr lang="fr-FR" smtClean="0"/>
              <a:t>‹N°›</a:t>
            </a:fld>
            <a:endParaRPr lang="fr-F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0BD21949-ABF0-445D-9AEB-26DDD91964FB}" type="datetimeFigureOut">
              <a:rPr lang="fr-FR" smtClean="0"/>
              <a:t>25/04/2023</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899B9829-13CC-4D50-9E43-BC70DE3BC5F7}" type="slidenum">
              <a:rPr lang="fr-FR" smtClean="0"/>
              <a:t>‹N°›</a:t>
            </a:fld>
            <a:endParaRPr lang="fr-F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Cliquez pour modifier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0BD21949-ABF0-445D-9AEB-26DDD91964FB}" type="datetimeFigureOut">
              <a:rPr lang="fr-FR" smtClean="0"/>
              <a:t>25/04/2023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899B9829-13CC-4D50-9E43-BC70DE3BC5F7}" type="slidenum">
              <a:rPr lang="fr-FR" smtClean="0"/>
              <a:t>‹N°›</a:t>
            </a:fld>
            <a:endParaRPr lang="fr-F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Cliquez pour modifier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Cliquez pour modifier les styles du texte du masque</a:t>
            </a:r>
          </a:p>
        </p:txBody>
      </p:sp>
      <p:sp>
        <p:nvSpPr>
          <p:cNvPr id="5" name="Espace réservé de la date 4"/>
          <p:cNvSpPr>
            <a:spLocks noGrp="1"/>
          </p:cNvSpPr>
          <p:nvPr>
            <p:ph type="dt" sz="half" idx="10"/>
          </p:nvPr>
        </p:nvSpPr>
        <p:spPr/>
        <p:txBody>
          <a:bodyPr/>
          <a:lstStyle/>
          <a:p>
            <a:fld id="{0BD21949-ABF0-445D-9AEB-26DDD91964FB}" type="datetimeFigureOut">
              <a:rPr lang="fr-FR" smtClean="0"/>
              <a:t>25/04/2023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899B9829-13CC-4D50-9E43-BC70DE3BC5F7}" type="slidenum">
              <a:rPr lang="fr-FR" smtClean="0"/>
              <a:t>‹N°›</a:t>
            </a:fld>
            <a:endParaRPr lang="fr-F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Cliquez pour modifier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D21949-ABF0-445D-9AEB-26DDD91964FB}" type="datetimeFigureOut">
              <a:rPr lang="fr-FR" smtClean="0"/>
              <a:t>25/04/2023</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9B9829-13CC-4D50-9E43-BC70DE3BC5F7}" type="slidenum">
              <a:rPr lang="fr-FR" smtClean="0"/>
              <a:t>‹N°›</a:t>
            </a:fld>
            <a:endParaRPr lang="fr-F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smtClean="0">
                <a:solidFill>
                  <a:srgbClr val="FF0000"/>
                </a:solidFill>
              </a:rPr>
              <a:t>Présentation projet web:</a:t>
            </a:r>
            <a:br>
              <a:rPr lang="fr-FR" dirty="0" smtClean="0">
                <a:solidFill>
                  <a:srgbClr val="FF0000"/>
                </a:solidFill>
              </a:rPr>
            </a:br>
            <a:r>
              <a:rPr lang="fr-FR" dirty="0" smtClean="0">
                <a:solidFill>
                  <a:srgbClr val="FF0000"/>
                </a:solidFill>
              </a:rPr>
              <a:t>gestion des absences</a:t>
            </a:r>
            <a:endParaRPr lang="fr-FR" dirty="0">
              <a:solidFill>
                <a:srgbClr val="FF0000"/>
              </a:solidFill>
            </a:endParaRPr>
          </a:p>
        </p:txBody>
      </p:sp>
      <p:sp>
        <p:nvSpPr>
          <p:cNvPr id="3" name="Sous-titre 2"/>
          <p:cNvSpPr>
            <a:spLocks noGrp="1"/>
          </p:cNvSpPr>
          <p:nvPr>
            <p:ph type="subTitle" idx="1"/>
          </p:nvPr>
        </p:nvSpPr>
        <p:spPr/>
        <p:txBody>
          <a:bodyPr/>
          <a:lstStyle/>
          <a:p>
            <a:r>
              <a:rPr lang="fr-FR" sz="2800" dirty="0">
                <a:solidFill>
                  <a:srgbClr val="0070C0"/>
                </a:solidFill>
              </a:rPr>
              <a:t>Réalisé par :</a:t>
            </a:r>
          </a:p>
          <a:p>
            <a:r>
              <a:rPr lang="fr-FR" sz="2800" dirty="0" err="1">
                <a:solidFill>
                  <a:srgbClr val="0070C0"/>
                </a:solidFill>
              </a:rPr>
              <a:t>Raouf</a:t>
            </a:r>
            <a:r>
              <a:rPr lang="fr-FR" sz="2800" dirty="0">
                <a:solidFill>
                  <a:srgbClr val="0070C0"/>
                </a:solidFill>
              </a:rPr>
              <a:t> </a:t>
            </a:r>
            <a:r>
              <a:rPr lang="fr-FR" sz="2800" dirty="0" err="1">
                <a:solidFill>
                  <a:srgbClr val="0070C0"/>
                </a:solidFill>
              </a:rPr>
              <a:t>Zouaoui</a:t>
            </a:r>
            <a:endParaRPr lang="fr-FR" sz="2800" dirty="0">
              <a:solidFill>
                <a:srgbClr val="0070C0"/>
              </a:solidFill>
            </a:endParaRPr>
          </a:p>
          <a:p>
            <a:r>
              <a:rPr lang="fr-FR" sz="2800" dirty="0">
                <a:solidFill>
                  <a:srgbClr val="0070C0"/>
                </a:solidFill>
              </a:rPr>
              <a:t>Sonia </a:t>
            </a:r>
            <a:r>
              <a:rPr lang="fr-FR" sz="2800" dirty="0" err="1">
                <a:solidFill>
                  <a:srgbClr val="0070C0"/>
                </a:solidFill>
              </a:rPr>
              <a:t>Nouri</a:t>
            </a:r>
            <a:endParaRPr lang="fr-FR" sz="2800" dirty="0">
              <a:solidFill>
                <a:srgbClr val="0070C0"/>
              </a:solidFill>
            </a:endParaRPr>
          </a:p>
          <a:p>
            <a:endParaRPr lang="fr-F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Gestion des étudiants</a:t>
            </a:r>
            <a:endParaRPr lang="fr-FR" dirty="0"/>
          </a:p>
        </p:txBody>
      </p:sp>
      <p:pic>
        <p:nvPicPr>
          <p:cNvPr id="4" name="Espace réservé du contenu 3" descr="342875405_555228030013627_2166223931421161233_n.png"/>
          <p:cNvPicPr>
            <a:picLocks noGrp="1" noChangeAspect="1"/>
          </p:cNvPicPr>
          <p:nvPr>
            <p:ph idx="1"/>
          </p:nvPr>
        </p:nvPicPr>
        <p:blipFill>
          <a:blip r:embed="rId2"/>
          <a:stretch>
            <a:fillRect/>
          </a:stretch>
        </p:blipFill>
        <p:spPr>
          <a:xfrm>
            <a:off x="457200" y="1625759"/>
            <a:ext cx="8229600" cy="4474845"/>
          </a:xfr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smtClean="0"/>
              <a:t>Gestion des </a:t>
            </a:r>
            <a:r>
              <a:rPr lang="fr-FR" dirty="0"/>
              <a:t>é</a:t>
            </a:r>
            <a:r>
              <a:rPr lang="fr-FR" dirty="0" smtClean="0"/>
              <a:t>tudiants</a:t>
            </a:r>
            <a:br>
              <a:rPr lang="fr-FR" dirty="0" smtClean="0"/>
            </a:br>
            <a:endParaRPr lang="fr-FR" dirty="0"/>
          </a:p>
        </p:txBody>
      </p:sp>
      <p:sp>
        <p:nvSpPr>
          <p:cNvPr id="3" name="Espace réservé du contenu 2"/>
          <p:cNvSpPr>
            <a:spLocks noGrp="1"/>
          </p:cNvSpPr>
          <p:nvPr>
            <p:ph idx="1"/>
          </p:nvPr>
        </p:nvSpPr>
        <p:spPr>
          <a:xfrm>
            <a:off x="457200" y="928670"/>
            <a:ext cx="8229600" cy="5197493"/>
          </a:xfrm>
        </p:spPr>
        <p:txBody>
          <a:bodyPr/>
          <a:lstStyle/>
          <a:p>
            <a:pPr>
              <a:buNone/>
            </a:pPr>
            <a:endParaRPr lang="fr-FR" dirty="0" smtClean="0"/>
          </a:p>
          <a:p>
            <a:pPr>
              <a:buNone/>
            </a:pPr>
            <a:r>
              <a:rPr lang="fr-FR" sz="2400" dirty="0" smtClean="0">
                <a:solidFill>
                  <a:srgbClr val="0070C0"/>
                </a:solidFill>
              </a:rPr>
              <a:t>1-ajouter </a:t>
            </a:r>
            <a:r>
              <a:rPr lang="fr-FR" sz="2400" dirty="0">
                <a:solidFill>
                  <a:srgbClr val="0070C0"/>
                </a:solidFill>
              </a:rPr>
              <a:t>é</a:t>
            </a:r>
            <a:r>
              <a:rPr lang="fr-FR" sz="2400" dirty="0" smtClean="0">
                <a:solidFill>
                  <a:srgbClr val="0070C0"/>
                </a:solidFill>
              </a:rPr>
              <a:t>tudiant:</a:t>
            </a:r>
          </a:p>
          <a:p>
            <a:pPr>
              <a:buNone/>
            </a:pPr>
            <a:endParaRPr lang="fr-FR" dirty="0" smtClean="0"/>
          </a:p>
          <a:p>
            <a:pPr>
              <a:buNone/>
            </a:pPr>
            <a:endParaRPr lang="fr-FR" dirty="0"/>
          </a:p>
        </p:txBody>
      </p:sp>
      <p:pic>
        <p:nvPicPr>
          <p:cNvPr id="4" name="Image 3" descr="339967370_190750477113562_3199806737200947364_n (1).png"/>
          <p:cNvPicPr>
            <a:picLocks noChangeAspect="1"/>
          </p:cNvPicPr>
          <p:nvPr/>
        </p:nvPicPr>
        <p:blipFill>
          <a:blip r:embed="rId2"/>
          <a:stretch>
            <a:fillRect/>
          </a:stretch>
        </p:blipFill>
        <p:spPr>
          <a:xfrm>
            <a:off x="0" y="2000240"/>
            <a:ext cx="9144000" cy="485776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Gestion des </a:t>
            </a:r>
            <a:r>
              <a:rPr lang="fr-FR" dirty="0" err="1" smtClean="0"/>
              <a:t>etudiants</a:t>
            </a:r>
            <a:endParaRPr lang="fr-FR" dirty="0"/>
          </a:p>
        </p:txBody>
      </p:sp>
      <p:sp>
        <p:nvSpPr>
          <p:cNvPr id="3" name="Espace réservé du contenu 2"/>
          <p:cNvSpPr>
            <a:spLocks noGrp="1"/>
          </p:cNvSpPr>
          <p:nvPr>
            <p:ph idx="1"/>
          </p:nvPr>
        </p:nvSpPr>
        <p:spPr/>
        <p:txBody>
          <a:bodyPr/>
          <a:lstStyle/>
          <a:p>
            <a:pPr>
              <a:buNone/>
            </a:pPr>
            <a:r>
              <a:rPr lang="fr-FR" sz="2400" dirty="0" smtClean="0">
                <a:solidFill>
                  <a:srgbClr val="0070C0"/>
                </a:solidFill>
              </a:rPr>
              <a:t>2-modifier </a:t>
            </a:r>
            <a:r>
              <a:rPr lang="fr-FR" sz="2400" dirty="0">
                <a:solidFill>
                  <a:srgbClr val="0070C0"/>
                </a:solidFill>
              </a:rPr>
              <a:t>é</a:t>
            </a:r>
            <a:r>
              <a:rPr lang="fr-FR" sz="2400" dirty="0" smtClean="0">
                <a:solidFill>
                  <a:srgbClr val="0070C0"/>
                </a:solidFill>
              </a:rPr>
              <a:t>tudiant:</a:t>
            </a:r>
          </a:p>
          <a:p>
            <a:endParaRPr lang="fr-FR" dirty="0"/>
          </a:p>
        </p:txBody>
      </p:sp>
      <p:pic>
        <p:nvPicPr>
          <p:cNvPr id="4" name="Image 3" descr="343297213_608380537874055_6677138723975724476_n.png"/>
          <p:cNvPicPr>
            <a:picLocks noChangeAspect="1"/>
          </p:cNvPicPr>
          <p:nvPr/>
        </p:nvPicPr>
        <p:blipFill>
          <a:blip r:embed="rId2"/>
          <a:stretch>
            <a:fillRect/>
          </a:stretch>
        </p:blipFill>
        <p:spPr>
          <a:xfrm>
            <a:off x="214282" y="2071678"/>
            <a:ext cx="9144000" cy="457676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Gestion des </a:t>
            </a:r>
            <a:r>
              <a:rPr lang="fr-FR" dirty="0" err="1" smtClean="0"/>
              <a:t>etudiants</a:t>
            </a:r>
            <a:endParaRPr lang="fr-FR" dirty="0"/>
          </a:p>
        </p:txBody>
      </p:sp>
      <p:sp>
        <p:nvSpPr>
          <p:cNvPr id="3" name="Espace réservé du contenu 2"/>
          <p:cNvSpPr>
            <a:spLocks noGrp="1"/>
          </p:cNvSpPr>
          <p:nvPr>
            <p:ph idx="1"/>
          </p:nvPr>
        </p:nvSpPr>
        <p:spPr/>
        <p:txBody>
          <a:bodyPr/>
          <a:lstStyle/>
          <a:p>
            <a:pPr>
              <a:buNone/>
            </a:pPr>
            <a:r>
              <a:rPr lang="fr-FR" sz="2400" dirty="0" smtClean="0">
                <a:solidFill>
                  <a:srgbClr val="0070C0"/>
                </a:solidFill>
              </a:rPr>
              <a:t>3-Supprimer </a:t>
            </a:r>
            <a:r>
              <a:rPr lang="fr-FR" sz="2400" dirty="0">
                <a:solidFill>
                  <a:srgbClr val="0070C0"/>
                </a:solidFill>
              </a:rPr>
              <a:t>é</a:t>
            </a:r>
            <a:r>
              <a:rPr lang="fr-FR" sz="2400" dirty="0" smtClean="0">
                <a:solidFill>
                  <a:srgbClr val="0070C0"/>
                </a:solidFill>
              </a:rPr>
              <a:t>tudiant</a:t>
            </a:r>
          </a:p>
          <a:p>
            <a:endParaRPr lang="fr-FR" dirty="0"/>
          </a:p>
        </p:txBody>
      </p:sp>
      <p:pic>
        <p:nvPicPr>
          <p:cNvPr id="4" name="Image 3" descr="342800616_1284607795475245_611668347058826298_n.png"/>
          <p:cNvPicPr>
            <a:picLocks noChangeAspect="1"/>
          </p:cNvPicPr>
          <p:nvPr/>
        </p:nvPicPr>
        <p:blipFill>
          <a:blip r:embed="rId2"/>
          <a:stretch>
            <a:fillRect/>
          </a:stretch>
        </p:blipFill>
        <p:spPr>
          <a:xfrm>
            <a:off x="0" y="2143116"/>
            <a:ext cx="9144000" cy="45339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Gestion des </a:t>
            </a:r>
            <a:r>
              <a:rPr lang="fr-FR" dirty="0" err="1" smtClean="0"/>
              <a:t>etudiants</a:t>
            </a:r>
            <a:endParaRPr lang="fr-FR" dirty="0"/>
          </a:p>
        </p:txBody>
      </p:sp>
      <p:sp>
        <p:nvSpPr>
          <p:cNvPr id="3" name="Espace réservé du contenu 2"/>
          <p:cNvSpPr>
            <a:spLocks noGrp="1"/>
          </p:cNvSpPr>
          <p:nvPr>
            <p:ph idx="1"/>
          </p:nvPr>
        </p:nvSpPr>
        <p:spPr/>
        <p:txBody>
          <a:bodyPr/>
          <a:lstStyle/>
          <a:p>
            <a:pPr>
              <a:buNone/>
            </a:pPr>
            <a:r>
              <a:rPr lang="fr-FR" sz="2400" dirty="0" smtClean="0">
                <a:solidFill>
                  <a:srgbClr val="0070C0"/>
                </a:solidFill>
              </a:rPr>
              <a:t>4-chercher </a:t>
            </a:r>
            <a:r>
              <a:rPr lang="fr-FR" sz="2400" dirty="0">
                <a:solidFill>
                  <a:srgbClr val="0070C0"/>
                </a:solidFill>
              </a:rPr>
              <a:t>é</a:t>
            </a:r>
            <a:r>
              <a:rPr lang="fr-FR" sz="2400" dirty="0" smtClean="0">
                <a:solidFill>
                  <a:srgbClr val="0070C0"/>
                </a:solidFill>
              </a:rPr>
              <a:t>tudiant par le nom</a:t>
            </a:r>
          </a:p>
          <a:p>
            <a:endParaRPr lang="fr-FR" dirty="0"/>
          </a:p>
        </p:txBody>
      </p:sp>
      <p:pic>
        <p:nvPicPr>
          <p:cNvPr id="4" name="Image 3" descr="342906632_754370856191557_2680369158521227741_n.png"/>
          <p:cNvPicPr>
            <a:picLocks noChangeAspect="1"/>
          </p:cNvPicPr>
          <p:nvPr/>
        </p:nvPicPr>
        <p:blipFill>
          <a:blip r:embed="rId2"/>
          <a:stretch>
            <a:fillRect/>
          </a:stretch>
        </p:blipFill>
        <p:spPr>
          <a:xfrm>
            <a:off x="0" y="2214562"/>
            <a:ext cx="9144000" cy="342901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Gestion des absences</a:t>
            </a:r>
            <a:endParaRPr lang="fr-FR" dirty="0"/>
          </a:p>
        </p:txBody>
      </p:sp>
      <p:sp>
        <p:nvSpPr>
          <p:cNvPr id="3" name="Espace réservé du contenu 2"/>
          <p:cNvSpPr>
            <a:spLocks noGrp="1"/>
          </p:cNvSpPr>
          <p:nvPr>
            <p:ph idx="1"/>
          </p:nvPr>
        </p:nvSpPr>
        <p:spPr/>
        <p:txBody>
          <a:bodyPr/>
          <a:lstStyle/>
          <a:p>
            <a:r>
              <a:rPr lang="fr-FR" sz="2400" dirty="0" smtClean="0">
                <a:solidFill>
                  <a:srgbClr val="0070C0"/>
                </a:solidFill>
              </a:rPr>
              <a:t>1-ajouter absence</a:t>
            </a:r>
          </a:p>
          <a:p>
            <a:endParaRPr lang="fr-FR" dirty="0"/>
          </a:p>
        </p:txBody>
      </p:sp>
      <p:pic>
        <p:nvPicPr>
          <p:cNvPr id="4" name="Image 3" descr="343302366_793887922098170_7648944535136808622_n.png"/>
          <p:cNvPicPr>
            <a:picLocks noChangeAspect="1"/>
          </p:cNvPicPr>
          <p:nvPr/>
        </p:nvPicPr>
        <p:blipFill>
          <a:blip r:embed="rId2"/>
          <a:stretch>
            <a:fillRect/>
          </a:stretch>
        </p:blipFill>
        <p:spPr>
          <a:xfrm>
            <a:off x="0" y="2143116"/>
            <a:ext cx="9144000" cy="3757607"/>
          </a:xfrm>
          <a:prstGeom prst="rect">
            <a:avLst/>
          </a:prstGeom>
        </p:spPr>
      </p:pic>
      <p:pic>
        <p:nvPicPr>
          <p:cNvPr id="5" name="Image 4" descr="340088806_781777216576455_1468288366535211279_n.png"/>
          <p:cNvPicPr>
            <a:picLocks noChangeAspect="1"/>
          </p:cNvPicPr>
          <p:nvPr/>
        </p:nvPicPr>
        <p:blipFill>
          <a:blip r:embed="rId3"/>
          <a:stretch>
            <a:fillRect/>
          </a:stretch>
        </p:blipFill>
        <p:spPr>
          <a:xfrm>
            <a:off x="0" y="5805465"/>
            <a:ext cx="9144000" cy="105253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Gestion des absences</a:t>
            </a:r>
            <a:endParaRPr lang="fr-FR" dirty="0"/>
          </a:p>
        </p:txBody>
      </p:sp>
      <p:sp>
        <p:nvSpPr>
          <p:cNvPr id="3" name="Espace réservé du contenu 2"/>
          <p:cNvSpPr>
            <a:spLocks noGrp="1"/>
          </p:cNvSpPr>
          <p:nvPr>
            <p:ph idx="1"/>
          </p:nvPr>
        </p:nvSpPr>
        <p:spPr/>
        <p:txBody>
          <a:bodyPr/>
          <a:lstStyle/>
          <a:p>
            <a:r>
              <a:rPr lang="fr-FR" sz="2400" dirty="0" smtClean="0">
                <a:solidFill>
                  <a:srgbClr val="0070C0"/>
                </a:solidFill>
              </a:rPr>
              <a:t>2-lister absences</a:t>
            </a:r>
          </a:p>
          <a:p>
            <a:endParaRPr lang="fr-FR" dirty="0"/>
          </a:p>
        </p:txBody>
      </p:sp>
      <p:pic>
        <p:nvPicPr>
          <p:cNvPr id="4" name="Image 3" descr="340120944_635919468326372_5003954256110812989_n.png"/>
          <p:cNvPicPr>
            <a:picLocks noChangeAspect="1"/>
          </p:cNvPicPr>
          <p:nvPr/>
        </p:nvPicPr>
        <p:blipFill>
          <a:blip r:embed="rId2"/>
          <a:stretch>
            <a:fillRect/>
          </a:stretch>
        </p:blipFill>
        <p:spPr>
          <a:xfrm>
            <a:off x="0" y="2143116"/>
            <a:ext cx="9144000" cy="3264701"/>
          </a:xfrm>
          <a:prstGeom prst="rect">
            <a:avLst/>
          </a:prstGeom>
        </p:spPr>
      </p:pic>
      <p:pic>
        <p:nvPicPr>
          <p:cNvPr id="5" name="Image 4" descr="343290907_179269165016114_4527312931502588642_n.png"/>
          <p:cNvPicPr>
            <a:picLocks noChangeAspect="1"/>
          </p:cNvPicPr>
          <p:nvPr/>
        </p:nvPicPr>
        <p:blipFill>
          <a:blip r:embed="rId3"/>
          <a:stretch>
            <a:fillRect/>
          </a:stretch>
        </p:blipFill>
        <p:spPr>
          <a:xfrm>
            <a:off x="0" y="5381631"/>
            <a:ext cx="9144000" cy="147636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Gestion des absences</a:t>
            </a:r>
            <a:endParaRPr lang="fr-FR" dirty="0"/>
          </a:p>
        </p:txBody>
      </p:sp>
      <p:sp>
        <p:nvSpPr>
          <p:cNvPr id="3" name="Espace réservé du contenu 2"/>
          <p:cNvSpPr>
            <a:spLocks noGrp="1"/>
          </p:cNvSpPr>
          <p:nvPr>
            <p:ph idx="1"/>
          </p:nvPr>
        </p:nvSpPr>
        <p:spPr/>
        <p:txBody>
          <a:bodyPr/>
          <a:lstStyle/>
          <a:p>
            <a:pPr>
              <a:buNone/>
            </a:pPr>
            <a:r>
              <a:rPr lang="fr-FR" sz="2400" dirty="0" smtClean="0">
                <a:solidFill>
                  <a:srgbClr val="0070C0"/>
                </a:solidFill>
              </a:rPr>
              <a:t>3-Rechercher absences par groupe</a:t>
            </a:r>
          </a:p>
          <a:p>
            <a:endParaRPr lang="fr-FR" dirty="0"/>
          </a:p>
        </p:txBody>
      </p:sp>
      <p:pic>
        <p:nvPicPr>
          <p:cNvPr id="4" name="Image 3" descr="343393437_928686295222338_664520357489109604_n (1).png"/>
          <p:cNvPicPr>
            <a:picLocks noChangeAspect="1"/>
          </p:cNvPicPr>
          <p:nvPr/>
        </p:nvPicPr>
        <p:blipFill>
          <a:blip r:embed="rId2"/>
          <a:stretch>
            <a:fillRect/>
          </a:stretch>
        </p:blipFill>
        <p:spPr>
          <a:xfrm>
            <a:off x="0" y="2571744"/>
            <a:ext cx="9144000" cy="3643338"/>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Gestion des absences</a:t>
            </a:r>
            <a:endParaRPr lang="fr-FR" dirty="0"/>
          </a:p>
        </p:txBody>
      </p:sp>
      <p:sp>
        <p:nvSpPr>
          <p:cNvPr id="3" name="Espace réservé du contenu 2"/>
          <p:cNvSpPr>
            <a:spLocks noGrp="1"/>
          </p:cNvSpPr>
          <p:nvPr>
            <p:ph idx="1"/>
          </p:nvPr>
        </p:nvSpPr>
        <p:spPr/>
        <p:txBody>
          <a:bodyPr/>
          <a:lstStyle/>
          <a:p>
            <a:pPr>
              <a:buNone/>
            </a:pPr>
            <a:r>
              <a:rPr lang="fr-FR" sz="2400" dirty="0" smtClean="0">
                <a:solidFill>
                  <a:srgbClr val="0070C0"/>
                </a:solidFill>
              </a:rPr>
              <a:t>4-</a:t>
            </a:r>
            <a:r>
              <a:rPr lang="fr-FR" sz="2400" dirty="0" err="1" smtClean="0">
                <a:solidFill>
                  <a:srgbClr val="0070C0"/>
                </a:solidFill>
              </a:rPr>
              <a:t>Consuler</a:t>
            </a:r>
            <a:r>
              <a:rPr lang="fr-FR" sz="2400" dirty="0" smtClean="0">
                <a:solidFill>
                  <a:srgbClr val="0070C0"/>
                </a:solidFill>
              </a:rPr>
              <a:t> les absences </a:t>
            </a:r>
          </a:p>
          <a:p>
            <a:endParaRPr lang="fr-FR" dirty="0"/>
          </a:p>
        </p:txBody>
      </p:sp>
      <p:pic>
        <p:nvPicPr>
          <p:cNvPr id="4" name="Image 3" descr="343067524_1183187689060518_5374823747792229860_n.png"/>
          <p:cNvPicPr>
            <a:picLocks noChangeAspect="1"/>
          </p:cNvPicPr>
          <p:nvPr/>
        </p:nvPicPr>
        <p:blipFill>
          <a:blip r:embed="rId2"/>
          <a:stretch>
            <a:fillRect/>
          </a:stretch>
        </p:blipFill>
        <p:spPr>
          <a:xfrm>
            <a:off x="0" y="2305050"/>
            <a:ext cx="9144000" cy="45529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solidFill>
                  <a:schemeClr val="accent6">
                    <a:lumMod val="75000"/>
                  </a:schemeClr>
                </a:solidFill>
              </a:rPr>
              <a:t>Description du projet</a:t>
            </a:r>
            <a:endParaRPr lang="fr-FR" dirty="0">
              <a:solidFill>
                <a:schemeClr val="accent6">
                  <a:lumMod val="75000"/>
                </a:schemeClr>
              </a:solidFill>
            </a:endParaRPr>
          </a:p>
        </p:txBody>
      </p:sp>
      <p:sp>
        <p:nvSpPr>
          <p:cNvPr id="3" name="Espace réservé du contenu 2"/>
          <p:cNvSpPr>
            <a:spLocks noGrp="1"/>
          </p:cNvSpPr>
          <p:nvPr>
            <p:ph idx="1"/>
          </p:nvPr>
        </p:nvSpPr>
        <p:spPr/>
        <p:txBody>
          <a:bodyPr/>
          <a:lstStyle/>
          <a:p>
            <a:r>
              <a:rPr lang="fr-FR" dirty="0"/>
              <a:t>L'application de gestion des absences des étudiants permet de suivre les absences des étudiants et de gérer les justifications. Les enseignants peuvent enregistrer les absences et les étudiants peuvent soumettre leurs justificatifs. L'application permet également de valider les justificatifs et de suivre les absences pour assurer le respect des règles de présence en classe.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Gestion des justifications</a:t>
            </a:r>
            <a:endParaRPr lang="fr-FR" dirty="0"/>
          </a:p>
        </p:txBody>
      </p:sp>
      <p:sp>
        <p:nvSpPr>
          <p:cNvPr id="3" name="Espace réservé du contenu 2"/>
          <p:cNvSpPr>
            <a:spLocks noGrp="1"/>
          </p:cNvSpPr>
          <p:nvPr>
            <p:ph idx="1"/>
          </p:nvPr>
        </p:nvSpPr>
        <p:spPr/>
        <p:txBody>
          <a:bodyPr/>
          <a:lstStyle/>
          <a:p>
            <a:r>
              <a:rPr lang="fr-FR" sz="2400" dirty="0" smtClean="0">
                <a:solidFill>
                  <a:srgbClr val="0070C0"/>
                </a:solidFill>
              </a:rPr>
              <a:t>1- consulter justification</a:t>
            </a:r>
          </a:p>
          <a:p>
            <a:endParaRPr lang="fr-FR" dirty="0"/>
          </a:p>
        </p:txBody>
      </p:sp>
      <p:pic>
        <p:nvPicPr>
          <p:cNvPr id="4" name="Image 3" descr="343293476_540797651574367_8776891363821419252_n.png"/>
          <p:cNvPicPr>
            <a:picLocks noChangeAspect="1"/>
          </p:cNvPicPr>
          <p:nvPr/>
        </p:nvPicPr>
        <p:blipFill>
          <a:blip r:embed="rId2"/>
          <a:stretch>
            <a:fillRect/>
          </a:stretch>
        </p:blipFill>
        <p:spPr>
          <a:xfrm>
            <a:off x="0" y="2324100"/>
            <a:ext cx="9144000" cy="45339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Gestion des justifications</a:t>
            </a:r>
            <a:endParaRPr lang="fr-FR" dirty="0"/>
          </a:p>
        </p:txBody>
      </p:sp>
      <p:sp>
        <p:nvSpPr>
          <p:cNvPr id="3" name="Espace réservé du contenu 2"/>
          <p:cNvSpPr>
            <a:spLocks noGrp="1"/>
          </p:cNvSpPr>
          <p:nvPr>
            <p:ph idx="1"/>
          </p:nvPr>
        </p:nvSpPr>
        <p:spPr/>
        <p:txBody>
          <a:bodyPr/>
          <a:lstStyle/>
          <a:p>
            <a:pPr>
              <a:buNone/>
            </a:pPr>
            <a:r>
              <a:rPr lang="fr-FR" dirty="0" smtClean="0">
                <a:solidFill>
                  <a:srgbClr val="0070C0"/>
                </a:solidFill>
              </a:rPr>
              <a:t>2-Valider justification</a:t>
            </a:r>
          </a:p>
          <a:p>
            <a:endParaRPr lang="fr-FR" dirty="0"/>
          </a:p>
        </p:txBody>
      </p:sp>
      <p:pic>
        <p:nvPicPr>
          <p:cNvPr id="4" name="Image 3" descr="340135303_6888513857935380_6245713866235610356_n.png"/>
          <p:cNvPicPr>
            <a:picLocks noChangeAspect="1"/>
          </p:cNvPicPr>
          <p:nvPr/>
        </p:nvPicPr>
        <p:blipFill>
          <a:blip r:embed="rId2"/>
          <a:stretch>
            <a:fillRect/>
          </a:stretch>
        </p:blipFill>
        <p:spPr>
          <a:xfrm>
            <a:off x="0" y="2305070"/>
            <a:ext cx="9144000" cy="455293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pic>
        <p:nvPicPr>
          <p:cNvPr id="4" name="Espace réservé du contenu 3" descr="343037272_554895503423517_3836295784216782151_n.png"/>
          <p:cNvPicPr>
            <a:picLocks noGrp="1" noChangeAspect="1"/>
          </p:cNvPicPr>
          <p:nvPr>
            <p:ph idx="1"/>
          </p:nvPr>
        </p:nvPicPr>
        <p:blipFill>
          <a:blip r:embed="rId2"/>
          <a:stretch>
            <a:fillRect/>
          </a:stretch>
        </p:blipFill>
        <p:spPr>
          <a:xfrm>
            <a:off x="457200" y="1822926"/>
            <a:ext cx="8229600" cy="4080510"/>
          </a:xfr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solidFill>
                  <a:schemeClr val="accent6">
                    <a:lumMod val="75000"/>
                  </a:schemeClr>
                </a:solidFill>
              </a:rPr>
              <a:t>Les outils </a:t>
            </a:r>
            <a:r>
              <a:rPr lang="fr-FR" dirty="0" err="1" smtClean="0">
                <a:solidFill>
                  <a:schemeClr val="accent6">
                    <a:lumMod val="75000"/>
                  </a:schemeClr>
                </a:solidFill>
              </a:rPr>
              <a:t>étulisés</a:t>
            </a:r>
            <a:endParaRPr lang="fr-FR" dirty="0">
              <a:solidFill>
                <a:schemeClr val="accent6">
                  <a:lumMod val="75000"/>
                </a:schemeClr>
              </a:solidFill>
            </a:endParaRPr>
          </a:p>
        </p:txBody>
      </p:sp>
      <p:sp>
        <p:nvSpPr>
          <p:cNvPr id="3" name="Espace réservé du contenu 2"/>
          <p:cNvSpPr>
            <a:spLocks noGrp="1"/>
          </p:cNvSpPr>
          <p:nvPr>
            <p:ph idx="1"/>
          </p:nvPr>
        </p:nvSpPr>
        <p:spPr>
          <a:xfrm>
            <a:off x="500034" y="1643050"/>
            <a:ext cx="8229600" cy="4525963"/>
          </a:xfrm>
        </p:spPr>
        <p:txBody>
          <a:bodyPr>
            <a:normAutofit/>
          </a:bodyPr>
          <a:lstStyle/>
          <a:p>
            <a:r>
              <a:rPr lang="fr-FR" sz="2000" dirty="0" smtClean="0"/>
              <a:t>Cote back-end</a:t>
            </a:r>
          </a:p>
          <a:p>
            <a:pPr>
              <a:buNone/>
            </a:pPr>
            <a:r>
              <a:rPr lang="fr-FR" sz="2000" dirty="0" smtClean="0"/>
              <a:t>-</a:t>
            </a:r>
            <a:r>
              <a:rPr lang="fr-FR" sz="2000" dirty="0" err="1" smtClean="0"/>
              <a:t>Spring</a:t>
            </a:r>
            <a:r>
              <a:rPr lang="fr-FR" sz="2000" dirty="0" smtClean="0"/>
              <a:t> </a:t>
            </a:r>
            <a:r>
              <a:rPr lang="fr-FR" sz="2000" dirty="0"/>
              <a:t>Boot : un </a:t>
            </a:r>
            <a:r>
              <a:rPr lang="fr-FR" sz="2000" dirty="0" err="1"/>
              <a:t>framework</a:t>
            </a:r>
            <a:r>
              <a:rPr lang="fr-FR" sz="2000" dirty="0"/>
              <a:t> Java pour créer des applications web basées sur des </a:t>
            </a:r>
            <a:r>
              <a:rPr lang="fr-FR" sz="2000" dirty="0" err="1"/>
              <a:t>microservices</a:t>
            </a:r>
            <a:r>
              <a:rPr lang="fr-FR" sz="2000" dirty="0"/>
              <a:t>.</a:t>
            </a:r>
          </a:p>
          <a:p>
            <a:pPr>
              <a:buNone/>
            </a:pPr>
            <a:r>
              <a:rPr lang="fr-FR" sz="2000" dirty="0" smtClean="0"/>
              <a:t>-</a:t>
            </a:r>
            <a:r>
              <a:rPr lang="fr-FR" sz="2000" dirty="0" err="1" smtClean="0"/>
              <a:t>Spring</a:t>
            </a:r>
            <a:r>
              <a:rPr lang="fr-FR" sz="2000" dirty="0" smtClean="0"/>
              <a:t> </a:t>
            </a:r>
            <a:r>
              <a:rPr lang="fr-FR" sz="2000" dirty="0"/>
              <a:t>Data JPA : une bibliothèque de </a:t>
            </a:r>
            <a:r>
              <a:rPr lang="fr-FR" sz="2000" dirty="0" err="1"/>
              <a:t>persistence</a:t>
            </a:r>
            <a:r>
              <a:rPr lang="fr-FR" sz="2000" dirty="0"/>
              <a:t> qui permet de simplifier la communication avec une base de données</a:t>
            </a:r>
            <a:r>
              <a:rPr lang="fr-FR" sz="2000" dirty="0" smtClean="0"/>
              <a:t>.</a:t>
            </a:r>
          </a:p>
          <a:p>
            <a:pPr>
              <a:buNone/>
            </a:pPr>
            <a:r>
              <a:rPr lang="fr-FR" sz="2000" dirty="0"/>
              <a:t>MySQL : une base de données relationnelle open source.</a:t>
            </a:r>
          </a:p>
          <a:p>
            <a:r>
              <a:rPr lang="fr-FR" sz="2000" dirty="0" smtClean="0"/>
              <a:t>Cote front-end</a:t>
            </a:r>
          </a:p>
          <a:p>
            <a:pPr>
              <a:buNone/>
            </a:pPr>
            <a:r>
              <a:rPr lang="fr-FR" sz="2000" dirty="0" smtClean="0"/>
              <a:t>-</a:t>
            </a:r>
            <a:r>
              <a:rPr lang="fr-FR" sz="2000" dirty="0" err="1" smtClean="0"/>
              <a:t>Angular</a:t>
            </a:r>
            <a:r>
              <a:rPr lang="fr-FR" sz="2000" dirty="0" smtClean="0"/>
              <a:t> </a:t>
            </a:r>
            <a:r>
              <a:rPr lang="fr-FR" sz="2000" dirty="0"/>
              <a:t>: un </a:t>
            </a:r>
            <a:r>
              <a:rPr lang="fr-FR" sz="2000" dirty="0" err="1"/>
              <a:t>framework</a:t>
            </a:r>
            <a:r>
              <a:rPr lang="fr-FR" sz="2000" dirty="0"/>
              <a:t> JavaScript pour la création d'applications web dynamiques.</a:t>
            </a:r>
          </a:p>
          <a:p>
            <a:pPr>
              <a:buNone/>
            </a:pPr>
            <a:r>
              <a:rPr lang="fr-FR" sz="2000" dirty="0" smtClean="0"/>
              <a:t>-</a:t>
            </a:r>
            <a:r>
              <a:rPr lang="fr-FR" sz="2000" dirty="0" err="1" smtClean="0"/>
              <a:t>TypeScript</a:t>
            </a:r>
            <a:r>
              <a:rPr lang="fr-FR" sz="2000" dirty="0" smtClean="0"/>
              <a:t> </a:t>
            </a:r>
            <a:r>
              <a:rPr lang="fr-FR" sz="2000" dirty="0"/>
              <a:t>: un langage de programmation qui permet de typer le code JavaScript.</a:t>
            </a:r>
          </a:p>
          <a:p>
            <a:pPr>
              <a:buNone/>
            </a:pPr>
            <a:r>
              <a:rPr lang="fr-FR" sz="2000" dirty="0" smtClean="0"/>
              <a:t>-</a:t>
            </a:r>
            <a:r>
              <a:rPr lang="fr-FR" sz="2000" dirty="0" err="1" smtClean="0"/>
              <a:t>Bootstrap</a:t>
            </a:r>
            <a:r>
              <a:rPr lang="fr-FR" sz="2000" dirty="0" smtClean="0"/>
              <a:t> </a:t>
            </a:r>
            <a:r>
              <a:rPr lang="fr-FR" sz="2000" dirty="0"/>
              <a:t>: un </a:t>
            </a:r>
            <a:r>
              <a:rPr lang="fr-FR" sz="2000" dirty="0" err="1"/>
              <a:t>framework</a:t>
            </a:r>
            <a:r>
              <a:rPr lang="fr-FR" sz="2000" dirty="0"/>
              <a:t> CSS pour la création d'interfaces utilisateur réactives et modernes.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r>
              <a:rPr lang="fr-FR" sz="2000" dirty="0"/>
              <a:t>Pour la gestion de versions et la collaboration :</a:t>
            </a:r>
          </a:p>
          <a:p>
            <a:r>
              <a:rPr lang="fr-FR" sz="2000" dirty="0"/>
              <a:t>Git : un système de contrôle de versions pour la gestion du code source.</a:t>
            </a:r>
          </a:p>
          <a:p>
            <a:r>
              <a:rPr lang="fr-FR" sz="2000" dirty="0" err="1"/>
              <a:t>GitHub</a:t>
            </a:r>
            <a:r>
              <a:rPr lang="fr-FR" sz="2000" dirty="0"/>
              <a:t> ou </a:t>
            </a:r>
            <a:r>
              <a:rPr lang="fr-FR" sz="2000" dirty="0" err="1"/>
              <a:t>GitLab</a:t>
            </a:r>
            <a:r>
              <a:rPr lang="fr-FR" sz="2000" dirty="0"/>
              <a:t> : des plateformes de collaboration pour le partage du code et la gestion des projets.</a:t>
            </a:r>
          </a:p>
          <a:p>
            <a:endParaRPr lang="fr-F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solidFill>
                  <a:schemeClr val="accent6">
                    <a:lumMod val="75000"/>
                  </a:schemeClr>
                </a:solidFill>
              </a:rPr>
              <a:t>Structure des packages</a:t>
            </a:r>
            <a:endParaRPr lang="fr-FR" dirty="0">
              <a:solidFill>
                <a:schemeClr val="accent6">
                  <a:lumMod val="75000"/>
                </a:schemeClr>
              </a:solidFill>
            </a:endParaRPr>
          </a:p>
        </p:txBody>
      </p:sp>
      <p:sp>
        <p:nvSpPr>
          <p:cNvPr id="3" name="Espace réservé du contenu 2"/>
          <p:cNvSpPr>
            <a:spLocks noGrp="1"/>
          </p:cNvSpPr>
          <p:nvPr>
            <p:ph idx="1"/>
          </p:nvPr>
        </p:nvSpPr>
        <p:spPr/>
        <p:txBody>
          <a:bodyPr/>
          <a:lstStyle/>
          <a:p>
            <a:r>
              <a:rPr lang="fr-FR" b="1" dirty="0" err="1"/>
              <a:t>com.example.demo</a:t>
            </a:r>
            <a:r>
              <a:rPr lang="fr-FR" dirty="0"/>
              <a:t> : ce package contient la classe principale qui est annotée avec </a:t>
            </a:r>
            <a:r>
              <a:rPr lang="fr-FR" dirty="0" smtClean="0"/>
              <a:t>@</a:t>
            </a:r>
            <a:r>
              <a:rPr lang="fr-FR" dirty="0" err="1" smtClean="0"/>
              <a:t>SpringBootApplication</a:t>
            </a:r>
            <a:r>
              <a:rPr lang="fr-FR" dirty="0"/>
              <a:t>. Cette classe est le point d'entrée de l'application</a:t>
            </a:r>
            <a:r>
              <a:rPr lang="fr-FR" dirty="0" smtClean="0"/>
              <a:t>.</a:t>
            </a:r>
          </a:p>
          <a:p>
            <a:r>
              <a:rPr lang="fr-FR" b="1" dirty="0" err="1"/>
              <a:t>com.example.demo.controller</a:t>
            </a:r>
            <a:r>
              <a:rPr lang="fr-FR" dirty="0"/>
              <a:t> : ce package contient les contrôleurs de l'application. Ces contrôleurs exposent les points d'entrée pour les API REST de l'application.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normAutofit fontScale="85000" lnSpcReduction="20000"/>
          </a:bodyPr>
          <a:lstStyle/>
          <a:p>
            <a:r>
              <a:rPr lang="fr-FR" b="1" dirty="0" err="1"/>
              <a:t>com.example.demo.entity</a:t>
            </a:r>
            <a:r>
              <a:rPr lang="fr-FR" dirty="0"/>
              <a:t> : ce package contient les classes entités qui représentent les tables de la base de données. Les entités sont généralement annotées avec @</a:t>
            </a:r>
            <a:r>
              <a:rPr lang="fr-FR" dirty="0" err="1"/>
              <a:t>Entity</a:t>
            </a:r>
            <a:r>
              <a:rPr lang="fr-FR" dirty="0"/>
              <a:t>.</a:t>
            </a:r>
          </a:p>
          <a:p>
            <a:r>
              <a:rPr lang="fr-FR" b="1" dirty="0" err="1"/>
              <a:t>com.example.demo.repository</a:t>
            </a:r>
            <a:r>
              <a:rPr lang="fr-FR" dirty="0"/>
              <a:t> : ce package contient les interfaces de </a:t>
            </a:r>
            <a:r>
              <a:rPr lang="fr-FR" dirty="0" err="1"/>
              <a:t>repository</a:t>
            </a:r>
            <a:r>
              <a:rPr lang="fr-FR" dirty="0"/>
              <a:t> qui permettent de communiquer avec la base de données. Les interfaces sont généralement annotées avec @</a:t>
            </a:r>
            <a:r>
              <a:rPr lang="fr-FR" dirty="0" err="1"/>
              <a:t>Repository</a:t>
            </a:r>
            <a:r>
              <a:rPr lang="fr-FR" dirty="0"/>
              <a:t>.</a:t>
            </a:r>
          </a:p>
          <a:p>
            <a:r>
              <a:rPr lang="fr-FR" b="1" dirty="0" err="1"/>
              <a:t>com.example.demo.service</a:t>
            </a:r>
            <a:r>
              <a:rPr lang="fr-FR" dirty="0"/>
              <a:t> : ce package contient les classes de service qui implémentent la logique métier de l'application. Les classes sont généralement annotées avec @Service.</a:t>
            </a:r>
          </a:p>
          <a:p>
            <a:endParaRPr lang="fr-F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solidFill>
                  <a:schemeClr val="accent6">
                    <a:lumMod val="75000"/>
                  </a:schemeClr>
                </a:solidFill>
              </a:rPr>
              <a:t>Demonstration</a:t>
            </a:r>
            <a:endParaRPr lang="fr-FR" dirty="0">
              <a:solidFill>
                <a:schemeClr val="accent6">
                  <a:lumMod val="75000"/>
                </a:schemeClr>
              </a:solidFill>
            </a:endParaRPr>
          </a:p>
        </p:txBody>
      </p:sp>
      <p:sp>
        <p:nvSpPr>
          <p:cNvPr id="3" name="Espace réservé du contenu 2"/>
          <p:cNvSpPr>
            <a:spLocks noGrp="1"/>
          </p:cNvSpPr>
          <p:nvPr>
            <p:ph idx="1"/>
          </p:nvPr>
        </p:nvSpPr>
        <p:spPr/>
        <p:txBody>
          <a:bodyPr/>
          <a:lstStyle/>
          <a:p>
            <a:r>
              <a:rPr lang="fr-FR" dirty="0" smtClean="0"/>
              <a:t>1- créer compte</a:t>
            </a:r>
          </a:p>
          <a:p>
            <a:endParaRPr lang="fr-FR" dirty="0" smtClean="0"/>
          </a:p>
          <a:p>
            <a:endParaRPr lang="fr-FR" dirty="0"/>
          </a:p>
        </p:txBody>
      </p:sp>
      <p:pic>
        <p:nvPicPr>
          <p:cNvPr id="4" name="Image 3" descr="343090560_1082315969411303_7191012247859269929_n.png"/>
          <p:cNvPicPr>
            <a:picLocks noChangeAspect="1"/>
          </p:cNvPicPr>
          <p:nvPr/>
        </p:nvPicPr>
        <p:blipFill>
          <a:blip r:embed="rId2"/>
          <a:stretch>
            <a:fillRect/>
          </a:stretch>
        </p:blipFill>
        <p:spPr>
          <a:xfrm>
            <a:off x="0" y="2328862"/>
            <a:ext cx="9144000" cy="452913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r>
              <a:rPr lang="fr-FR" dirty="0" smtClean="0"/>
              <a:t>2-login</a:t>
            </a:r>
          </a:p>
          <a:p>
            <a:endParaRPr lang="fr-FR" dirty="0"/>
          </a:p>
        </p:txBody>
      </p:sp>
      <p:pic>
        <p:nvPicPr>
          <p:cNvPr id="4" name="Image 3" descr="342835182_3463049594022105_156246051461233507_n.png"/>
          <p:cNvPicPr>
            <a:picLocks noChangeAspect="1"/>
          </p:cNvPicPr>
          <p:nvPr/>
        </p:nvPicPr>
        <p:blipFill>
          <a:blip r:embed="rId2"/>
          <a:stretch>
            <a:fillRect/>
          </a:stretch>
        </p:blipFill>
        <p:spPr>
          <a:xfrm>
            <a:off x="0" y="2314575"/>
            <a:ext cx="9144000" cy="45434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H</a:t>
            </a:r>
            <a:r>
              <a:rPr lang="fr-FR" dirty="0" smtClean="0"/>
              <a:t>ome</a:t>
            </a:r>
            <a:endParaRPr lang="fr-FR" dirty="0"/>
          </a:p>
        </p:txBody>
      </p:sp>
      <p:pic>
        <p:nvPicPr>
          <p:cNvPr id="6" name="Espace réservé du contenu 5" descr="340002977_1343394836225070_6727878308745582598_n.png"/>
          <p:cNvPicPr>
            <a:picLocks noGrp="1" noChangeAspect="1"/>
          </p:cNvPicPr>
          <p:nvPr>
            <p:ph idx="1"/>
          </p:nvPr>
        </p:nvPicPr>
        <p:blipFill>
          <a:blip r:embed="rId2"/>
          <a:stretch>
            <a:fillRect/>
          </a:stretch>
        </p:blipFill>
        <p:spPr>
          <a:xfrm>
            <a:off x="457200" y="1214422"/>
            <a:ext cx="8229600" cy="5643578"/>
          </a:xfrm>
        </p:spPr>
      </p:pic>
    </p:spTree>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283</TotalTime>
  <Words>411</Words>
  <Application>Microsoft Office PowerPoint</Application>
  <PresentationFormat>Affichage à l'écran (4:3)</PresentationFormat>
  <Paragraphs>50</Paragraphs>
  <Slides>23</Slides>
  <Notes>0</Notes>
  <HiddenSlides>0</HiddenSlides>
  <MMClips>0</MMClips>
  <ScaleCrop>false</ScaleCrop>
  <HeadingPairs>
    <vt:vector size="4" baseType="variant">
      <vt:variant>
        <vt:lpstr>Thème</vt:lpstr>
      </vt:variant>
      <vt:variant>
        <vt:i4>1</vt:i4>
      </vt:variant>
      <vt:variant>
        <vt:lpstr>Titres des diapositives</vt:lpstr>
      </vt:variant>
      <vt:variant>
        <vt:i4>23</vt:i4>
      </vt:variant>
    </vt:vector>
  </HeadingPairs>
  <TitlesOfParts>
    <vt:vector size="24" baseType="lpstr">
      <vt:lpstr>Thème Office</vt:lpstr>
      <vt:lpstr>Présentation projet web: gestion des absences</vt:lpstr>
      <vt:lpstr>Description du projet</vt:lpstr>
      <vt:lpstr>Les outils étulisés</vt:lpstr>
      <vt:lpstr>Diapositive 4</vt:lpstr>
      <vt:lpstr>Structure des packages</vt:lpstr>
      <vt:lpstr>Diapositive 6</vt:lpstr>
      <vt:lpstr>Demonstration</vt:lpstr>
      <vt:lpstr>Diapositive 8</vt:lpstr>
      <vt:lpstr>Home</vt:lpstr>
      <vt:lpstr>Gestion des étudiants</vt:lpstr>
      <vt:lpstr>Gestion des étudiants </vt:lpstr>
      <vt:lpstr>Gestion des etudiants</vt:lpstr>
      <vt:lpstr>Gestion des etudiants</vt:lpstr>
      <vt:lpstr>Gestion des etudiants</vt:lpstr>
      <vt:lpstr>Gestion des absences</vt:lpstr>
      <vt:lpstr>Gestion des absences</vt:lpstr>
      <vt:lpstr>Diapositive 17</vt:lpstr>
      <vt:lpstr>Gestion des absences</vt:lpstr>
      <vt:lpstr>Gestion des absences</vt:lpstr>
      <vt:lpstr>Gestion des justifications</vt:lpstr>
      <vt:lpstr>Gestion des justifications</vt:lpstr>
      <vt:lpstr>Diapositive 22</vt:lpstr>
      <vt:lpstr>Diapositive 23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projet web</dc:title>
  <dc:creator>ASUS</dc:creator>
  <cp:lastModifiedBy>ASUS</cp:lastModifiedBy>
  <cp:revision>15</cp:revision>
  <dcterms:created xsi:type="dcterms:W3CDTF">2023-04-25T17:12:13Z</dcterms:created>
  <dcterms:modified xsi:type="dcterms:W3CDTF">2023-04-25T21:55:54Z</dcterms:modified>
</cp:coreProperties>
</file>

<file path=docProps/thumbnail.jpeg>
</file>